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04246" y="743226"/>
            <a:ext cx="7144871" cy="359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 Steel Design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Mansour University College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Civil Engineering Department</a:t>
            </a:r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en-US" sz="4400" baseline="300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4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year </a:t>
            </a:r>
            <a:endParaRPr lang="en-US" sz="4400" dirty="0" smtClean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36163" y="5496112"/>
            <a:ext cx="2957605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Asst. </a:t>
            </a:r>
            <a:r>
              <a:rPr lang="en-US" sz="2400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Lect. Haider Qais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9409" y="197971"/>
            <a:ext cx="1344407" cy="4921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400" b="1" u="sng" dirty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Lecture </a:t>
            </a:r>
            <a:r>
              <a:rPr lang="en-US" sz="2400" b="1" u="sng" dirty="0" smtClean="0">
                <a:gradFill>
                  <a:gsLst>
                    <a:gs pos="0">
                      <a:srgbClr val="203864"/>
                    </a:gs>
                    <a:gs pos="50000">
                      <a:srgbClr val="4472C4"/>
                    </a:gs>
                    <a:gs pos="100000">
                      <a:srgbClr val="8FAADC"/>
                    </a:gs>
                  </a:gsLst>
                  <a:lin ang="5400000" scaled="0"/>
                </a:gradFill>
                <a:effectLst>
                  <a:reflection blurRad="6350" stA="53000" endA="300" endPos="35500" dir="5400000" sy="-90000" algn="bl"/>
                </a:effectLst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endParaRPr lang="en-US" sz="2400" b="1" u="sng" dirty="0">
              <a:gradFill>
                <a:gsLst>
                  <a:gs pos="0">
                    <a:srgbClr val="203864"/>
                  </a:gs>
                  <a:gs pos="50000">
                    <a:srgbClr val="4472C4"/>
                  </a:gs>
                  <a:gs pos="100000">
                    <a:srgbClr val="8FAADC"/>
                  </a:gs>
                </a:gsLst>
                <a:lin ang="5400000" scaled="0"/>
              </a:gradFill>
              <a:effectLst>
                <a:reflection blurRad="6350" stA="53000" endA="300" endPos="35500" dir="5400000" sy="-90000" algn="bl"/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نتيجة بحث الصور عن ‪steel structure design‬‏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2" y="5303315"/>
            <a:ext cx="202184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نتيجة بحث الصور عن ‪steel structure design‬‏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5" t="16495" r="-385" b="4639"/>
          <a:stretch/>
        </p:blipFill>
        <p:spPr bwMode="auto">
          <a:xfrm>
            <a:off x="4396778" y="5124077"/>
            <a:ext cx="2352675" cy="1457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نتيجة بحث الصور عن ‪steel structure design‬‏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977" y="4308363"/>
            <a:ext cx="1666875" cy="1252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081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366681" y="255913"/>
            <a:ext cx="935915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1: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net area of the (3/8 x 8- in) plate shown in the figure below. The plate is connected at its end with two lines of (3/4 - in) standard bolts.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6" t="40797" r="35349" b="35889"/>
          <a:stretch>
            <a:fillRect/>
          </a:stretch>
        </p:blipFill>
        <p:spPr bwMode="auto">
          <a:xfrm>
            <a:off x="4761378" y="2142939"/>
            <a:ext cx="4381500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3500" y="4730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3034550" y="4476701"/>
                <a:ext cx="6096000" cy="21684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u="sng" dirty="0"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Solution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</a:t>
                </a:r>
                <a:r>
                  <a:rPr lang="en-US" sz="2000" baseline="-25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g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8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in</a:t>
                </a:r>
                <a:r>
                  <a:rPr lang="en-US" sz="20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en-US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 3-2*(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)∗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=2.34375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    = 2.34 in</a:t>
                </a:r>
                <a:r>
                  <a:rPr lang="en-US" sz="20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550" y="4476701"/>
                <a:ext cx="6096000" cy="2168414"/>
              </a:xfrm>
              <a:prstGeom prst="rect">
                <a:avLst/>
              </a:prstGeom>
              <a:blipFill rotWithShape="0">
                <a:blip r:embed="rId3"/>
                <a:stretch>
                  <a:fillRect l="-1100" t="-562" b="-393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4874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58789" y="93753"/>
            <a:ext cx="968188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critical net area of the (1/2 in) thick plate shown in the figure below. The standard holes are punched for (3/4 in) bolts.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5" t="51489" r="29999" b="17088"/>
          <a:stretch>
            <a:fillRect/>
          </a:stretch>
        </p:blipFill>
        <p:spPr bwMode="auto">
          <a:xfrm>
            <a:off x="4034118" y="1880534"/>
            <a:ext cx="4709481" cy="222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327041" y="4394194"/>
            <a:ext cx="931363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Solution 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=1/2 * 11 = 5.5in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(ABCD) = 5.5-2*(</a:t>
            </a:r>
            <a:r>
              <a:rPr kumimoji="0" lang="en-US" altLang="ar-IQ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1316+116)*12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=4.625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(ABEF) = 5.5-2*(</a:t>
            </a:r>
            <a:r>
              <a:rPr kumimoji="0" lang="en-US" altLang="ar-IQ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1316+116)*12+324*6*12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=4.8125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(ABCEF) = 5.5-3*(</a:t>
            </a:r>
            <a:r>
              <a:rPr kumimoji="0" lang="en-US" altLang="ar-IQ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1316+116)*12+324*3*12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=4.5625in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(controls)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2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781735" y="283403"/>
            <a:ext cx="97155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3: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the net area of the W12x16 shown in the figure below. Assume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 the standard holes are for 1 in bolts.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7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5" t="41309" r="28363" b="29884"/>
          <a:stretch>
            <a:fillRect/>
          </a:stretch>
        </p:blipFill>
        <p:spPr bwMode="auto">
          <a:xfrm>
            <a:off x="3567042" y="1914619"/>
            <a:ext cx="5743646" cy="226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097306" y="4509895"/>
            <a:ext cx="7498977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Solution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From the AISC manual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W 12x16: Ag = 4.71 in2, </a:t>
            </a:r>
            <a:r>
              <a:rPr kumimoji="0" lang="en-US" altLang="ar-IQ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0.22 in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(ABDE) = 4.71-2*(</a:t>
            </a:r>
            <a:r>
              <a:rPr kumimoji="0" lang="en-US" altLang="ar-IQ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1116+116)*0.22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=4.215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US" altLang="ar-IQ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(ABCDE) = 4.71-2*(</a:t>
            </a:r>
            <a:r>
              <a:rPr kumimoji="0" lang="en-US" altLang="ar-IQ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1116+116)*0.22+2*224*3*0.22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=4.1142 in</a:t>
            </a:r>
            <a:r>
              <a:rPr kumimoji="0" lang="en-US" altLang="ar-IQ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 </a:t>
            </a: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(controls)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99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38270" y="366794"/>
            <a:ext cx="873910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ar-IQ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Example 4: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ar-IQ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Determine the net area along route ABCDEF for the C 15x33.9 shown in the figure below. Assume that the standard holes are for 3/4 in bolts.</a:t>
            </a: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IQ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1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4" t="41888" r="31635" b="15047"/>
          <a:stretch>
            <a:fillRect/>
          </a:stretch>
        </p:blipFill>
        <p:spPr bwMode="auto">
          <a:xfrm>
            <a:off x="6836899" y="1439639"/>
            <a:ext cx="4960342" cy="338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89411" y="248770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050812" y="4285134"/>
                <a:ext cx="6096000" cy="23466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u="sng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Solution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From AISC manual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r C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15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x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US" sz="2000" spc="-1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9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Ag</a:t>
                </a:r>
                <a:r>
                  <a:rPr lang="en-US" sz="2000" spc="11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10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5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w</a:t>
                </a:r>
                <a:r>
                  <a:rPr lang="en-US" sz="2000" spc="1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0.4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,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1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2000" dirty="0" err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sz="2000" spc="1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= 0.</a:t>
                </a:r>
                <a:r>
                  <a:rPr lang="en-US" sz="2000" spc="-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6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</a:t>
                </a:r>
                <a:r>
                  <a:rPr lang="en-US" sz="2000" spc="5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spc="-1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n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en-US" sz="2000" baseline="-25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n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(ABCDEF) = 10-2*(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13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16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)∗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65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 </m:t>
                    </m:r>
                    <m:d>
                      <m:d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13</m:t>
                            </m:r>
                          </m:num>
                          <m:den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16</m:t>
                            </m:r>
                          </m:den>
                        </m:f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16</m:t>
                            </m:r>
                          </m:den>
                        </m:f>
                      </m:e>
                    </m:d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den>
                    </m:f>
                    <m:r>
                      <a:rPr lang="en-US" sz="20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∗</m:t>
                    </m:r>
                    <m:f>
                      <m:fPr>
                        <m:ctrlP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65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=8.77 in</a:t>
                </a:r>
                <a:r>
                  <a:rPr lang="en-US" sz="2000" baseline="30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2</a:t>
                </a:r>
                <a:endParaRPr lang="en-US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0812" y="4285134"/>
                <a:ext cx="6096000" cy="2346604"/>
              </a:xfrm>
              <a:prstGeom prst="rect">
                <a:avLst/>
              </a:prstGeom>
              <a:blipFill rotWithShape="0">
                <a:blip r:embed="rId3"/>
                <a:stretch>
                  <a:fillRect l="-1000" t="-779" r="-400" b="-779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979289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283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Century Gothic</vt:lpstr>
      <vt:lpstr>Tahoma</vt:lpstr>
      <vt:lpstr>Times New Roman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Haider Abbas</dc:creator>
  <cp:lastModifiedBy>Haider Abbas</cp:lastModifiedBy>
  <cp:revision>15</cp:revision>
  <dcterms:created xsi:type="dcterms:W3CDTF">2017-12-16T20:16:29Z</dcterms:created>
  <dcterms:modified xsi:type="dcterms:W3CDTF">2017-12-16T21:19:00Z</dcterms:modified>
</cp:coreProperties>
</file>